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2C08E-DAE3-42CC-A8BA-287E0FD7CA0F}" type="datetimeFigureOut">
              <a:rPr lang="nl-NL" smtClean="0"/>
              <a:t>3-10-2016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44C5C-83EB-4BBB-8125-3A0EC046B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6248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C17146-4F6C-4BEA-8CAE-AE70BB6FBB8F}" type="datetime1">
              <a:rPr lang="nl-NL" smtClean="0"/>
              <a:t>3-10-2016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nl-NL"/>
              <a:t>Alg VL Gezondheidszorg TA NH</a:t>
            </a: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19FBA4-C42F-4850-A33D-6A5CCB71185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E64C-5365-4B26-8A03-505E2E686FFD}" type="datetime1">
              <a:rPr lang="nl-NL" smtClean="0"/>
              <a:t>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Gezondheidszorg TA NH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FBA4-C42F-4850-A33D-6A5CCB71185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CBE6-23A1-4E7D-BC48-2AABDD1857C3}" type="datetime1">
              <a:rPr lang="nl-NL" smtClean="0"/>
              <a:t>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Gezondheidszorg TA NH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FBA4-C42F-4850-A33D-6A5CCB71185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50B2-48FE-4791-8CAE-50958965C6C7}" type="datetime1">
              <a:rPr lang="nl-NL" smtClean="0"/>
              <a:t>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Gezondheidszorg TA NH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FBA4-C42F-4850-A33D-6A5CCB71185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877B-DF9C-42D4-A03A-C6CB369247D9}" type="datetime1">
              <a:rPr lang="nl-NL" smtClean="0"/>
              <a:t>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Gezondheidszorg TA NH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FBA4-C42F-4850-A33D-6A5CCB71185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006FB-3A43-4225-ACC9-8F0481F7216A}" type="datetime1">
              <a:rPr lang="nl-NL" smtClean="0"/>
              <a:t>3-10-2016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Gezondheidszorg TA NH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FBA4-C42F-4850-A33D-6A5CCB71185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EC27-E7E9-4A33-8D54-F657743592BE}" type="datetime1">
              <a:rPr lang="nl-NL" smtClean="0"/>
              <a:t>3-10-2016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Gezondheidszorg TA NH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FBA4-C42F-4850-A33D-6A5CCB71185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BD13A-EABE-4090-AAA3-D627BD5C46CE}" type="datetime1">
              <a:rPr lang="nl-NL" smtClean="0"/>
              <a:t>3-10-2016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Gezondheidszorg TA NH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FBA4-C42F-4850-A33D-6A5CCB71185E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90EF-5AA4-41E5-8AD2-29031F946865}" type="datetime1">
              <a:rPr lang="nl-NL" smtClean="0"/>
              <a:t>3-10-2016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Gezondheidszorg TA NH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FBA4-C42F-4850-A33D-6A5CCB71185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707958E-D15E-45EF-859E-9912E3B0B946}" type="datetime1">
              <a:rPr lang="nl-NL" smtClean="0"/>
              <a:t>3-10-2016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Gezondheidszorg TA NH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FBA4-C42F-4850-A33D-6A5CCB71185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DA48B0-33A6-4A65-A90B-38D307119E7F}" type="datetime1">
              <a:rPr lang="nl-NL" smtClean="0"/>
              <a:t>3-10-2016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nl-NL"/>
              <a:t>Alg VL Gezondheidszorg TA NH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19FBA4-C42F-4850-A33D-6A5CCB71185E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403829-0107-4BF6-BA91-A5A5F275BF95}" type="datetime1">
              <a:rPr lang="nl-NL" smtClean="0"/>
              <a:t>3-10-2016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nl-NL"/>
              <a:t>Alg VL Gezondheidszorg TA NH</a:t>
            </a: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19FBA4-C42F-4850-A33D-6A5CCB71185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WET BIG/</a:t>
            </a:r>
            <a:r>
              <a:rPr lang="nl-NL" dirty="0" err="1"/>
              <a:t>WgbO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Voor opleiding TA 2016</a:t>
            </a:r>
          </a:p>
        </p:txBody>
      </p:sp>
    </p:spTree>
    <p:extLst>
      <p:ext uri="{BB962C8B-B14F-4D97-AF65-F5344CB8AC3E}">
        <p14:creationId xmlns:p14="http://schemas.microsoft.com/office/powerpoint/2010/main" val="3851650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praktijk is niet zo gemakkelijk…….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9066-A08F-4E03-B759-01E10C191913}" type="datetime1">
              <a:rPr lang="nl-NL" smtClean="0"/>
              <a:t>3-10-2016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Gezondheidszorg TA NH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FBA4-C42F-4850-A33D-6A5CCB71185E}" type="slidenum">
              <a:rPr lang="nl-NL" smtClean="0"/>
              <a:t>10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Tot slot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988840"/>
            <a:ext cx="2273027" cy="318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688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Wet op de beroepen in de individuele gezondheidszorg</a:t>
            </a:r>
          </a:p>
          <a:p>
            <a:r>
              <a:rPr lang="nl-NL" dirty="0"/>
              <a:t>Eisen aan de kwaliteit van de zorgverleners</a:t>
            </a:r>
          </a:p>
          <a:p>
            <a:r>
              <a:rPr lang="nl-NL" dirty="0"/>
              <a:t>Geldt voor iedereen die zorg verleent</a:t>
            </a:r>
          </a:p>
          <a:p>
            <a:r>
              <a:rPr lang="nl-NL" dirty="0"/>
              <a:t>Staan beroepsgroepen in </a:t>
            </a:r>
          </a:p>
          <a:p>
            <a:r>
              <a:rPr lang="nl-NL" dirty="0"/>
              <a:t>Geeft patiënten zekerheid over kwaliteit behandelaar</a:t>
            </a:r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CD89-30A6-4F77-8375-91D92E0389B8}" type="datetime1">
              <a:rPr lang="nl-NL" smtClean="0"/>
              <a:t>3-10-2016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Gezondheidszorg TA NH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Wet BIG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FBA4-C42F-4850-A33D-6A5CCB71185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469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Regels voor de opleiding van zorgverleners</a:t>
            </a:r>
          </a:p>
          <a:p>
            <a:r>
              <a:rPr lang="nl-NL" dirty="0"/>
              <a:t>Artsen, fysiotherapeuten, apothekers, apothekersassistenten, mondhygiënisten, tandartsen, verpleegkundigen </a:t>
            </a:r>
          </a:p>
          <a:p>
            <a:r>
              <a:rPr lang="nl-NL" dirty="0"/>
              <a:t>Vakgebied en de titel zijn beschermd</a:t>
            </a:r>
          </a:p>
          <a:p>
            <a:r>
              <a:rPr lang="nl-NL" dirty="0">
                <a:solidFill>
                  <a:srgbClr val="FF0000"/>
                </a:solidFill>
              </a:rPr>
              <a:t>Tandartsassistent en doktersassistent staan </a:t>
            </a:r>
          </a:p>
          <a:p>
            <a:r>
              <a:rPr lang="nl-NL" dirty="0">
                <a:solidFill>
                  <a:srgbClr val="FF0000"/>
                </a:solidFill>
              </a:rPr>
              <a:t>niet in de wet BIG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66C34-75E3-4010-A383-02DDE47D4A68}" type="datetime1">
              <a:rPr lang="nl-NL" smtClean="0"/>
              <a:t>3-10-2016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Gezondheidszorg TA NH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Wat/wie staan in de wet BIG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FBA4-C42F-4850-A33D-6A5CCB71185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2085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18864" y="1481328"/>
            <a:ext cx="8229600" cy="4525963"/>
          </a:xfrm>
        </p:spPr>
        <p:txBody>
          <a:bodyPr/>
          <a:lstStyle/>
          <a:p>
            <a:r>
              <a:rPr lang="nl-NL" dirty="0"/>
              <a:t>Regels over bekwaamheid en bevoegdheid</a:t>
            </a:r>
          </a:p>
          <a:p>
            <a:endParaRPr lang="nl-NL" dirty="0"/>
          </a:p>
          <a:p>
            <a:r>
              <a:rPr lang="nl-NL" b="1" dirty="0"/>
              <a:t>Voorbehouden handelingen</a:t>
            </a:r>
          </a:p>
          <a:p>
            <a:r>
              <a:rPr lang="nl-NL" b="1" dirty="0"/>
              <a:t>(risicovol)</a:t>
            </a:r>
          </a:p>
          <a:p>
            <a:r>
              <a:rPr lang="nl-NL" dirty="0"/>
              <a:t>Injecties, bloedafname, röntgenfoto’s maken,</a:t>
            </a:r>
          </a:p>
          <a:p>
            <a:r>
              <a:rPr lang="nl-NL" dirty="0"/>
              <a:t>Verdoving geven</a:t>
            </a:r>
          </a:p>
          <a:p>
            <a:r>
              <a:rPr lang="nl-NL" b="1" dirty="0"/>
              <a:t>Deskundig en bekwaam: zelfstandig bevoegd </a:t>
            </a:r>
          </a:p>
          <a:p>
            <a:endParaRPr lang="nl-NL" b="1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FF5D-AFF2-4AD0-9F20-8A7D80B0A5F9}" type="datetime1">
              <a:rPr lang="nl-NL" smtClean="0"/>
              <a:t>3-10-2016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Gezondheidszorg TA NH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Regels risicovolle handelingen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FBA4-C42F-4850-A33D-6A5CCB71185E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9497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Indien je bent opgeleid, gediplomeerd,</a:t>
            </a:r>
          </a:p>
          <a:p>
            <a:r>
              <a:rPr lang="nl-NL" dirty="0"/>
              <a:t>Bekwaam: voldoende kennis en vaardigheid</a:t>
            </a:r>
          </a:p>
          <a:p>
            <a:r>
              <a:rPr lang="nl-NL" dirty="0"/>
              <a:t>Assistenten moeten de opdracht van de TA krijgen, </a:t>
            </a:r>
          </a:p>
          <a:p>
            <a:r>
              <a:rPr lang="nl-NL" dirty="0"/>
              <a:t>Ta moet aanwezig zijn in het pand</a:t>
            </a:r>
          </a:p>
          <a:p>
            <a:r>
              <a:rPr lang="nl-NL" dirty="0"/>
              <a:t>Assistent is functioneel bevoegd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F27-C18C-48ED-93DD-02D0FFDE88B6}" type="datetime1">
              <a:rPr lang="nl-NL" smtClean="0"/>
              <a:t>3-10-2016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Gezondheidszorg TA NH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FBA4-C42F-4850-A33D-6A5CCB71185E}" type="slidenum">
              <a:rPr lang="nl-NL" smtClean="0"/>
              <a:t>5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Bekwaam/bevoegd</a:t>
            </a:r>
          </a:p>
        </p:txBody>
      </p:sp>
    </p:spTree>
    <p:extLst>
      <p:ext uri="{BB962C8B-B14F-4D97-AF65-F5344CB8AC3E}">
        <p14:creationId xmlns:p14="http://schemas.microsoft.com/office/powerpoint/2010/main" val="729619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Rechten van de patiënt</a:t>
            </a:r>
          </a:p>
          <a:p>
            <a:r>
              <a:rPr lang="nl-NL" dirty="0"/>
              <a:t>Als patiënt hulp vraagt en krijgt: behandelingsovereenkomst</a:t>
            </a:r>
          </a:p>
          <a:p>
            <a:r>
              <a:rPr lang="nl-NL" dirty="0"/>
              <a:t>Patiënt heeft recht op goede informatie, kan dan pas instemmen</a:t>
            </a:r>
          </a:p>
          <a:p>
            <a:r>
              <a:rPr lang="nl-NL" dirty="0"/>
              <a:t>Onderzoek en behandeling na instemming</a:t>
            </a:r>
          </a:p>
          <a:p>
            <a:r>
              <a:rPr lang="nl-NL" dirty="0"/>
              <a:t>Recht op bescherming privacy</a:t>
            </a:r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52B1-EACF-4B77-9D51-82712F1FEFA7}" type="datetime1">
              <a:rPr lang="nl-NL" smtClean="0"/>
              <a:t>3-10-2016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Gezondheidszorg TA NH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FBA4-C42F-4850-A33D-6A5CCB71185E}" type="slidenum">
              <a:rPr lang="nl-NL" smtClean="0"/>
              <a:t>6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Wet op de geneeskundige behandelovereenkomst</a:t>
            </a:r>
          </a:p>
        </p:txBody>
      </p:sp>
    </p:spTree>
    <p:extLst>
      <p:ext uri="{BB962C8B-B14F-4D97-AF65-F5344CB8AC3E}">
        <p14:creationId xmlns:p14="http://schemas.microsoft.com/office/powerpoint/2010/main" val="215823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Patiënt moet goed geïnformeerd zijn om te kunnen beslissen of hij met de behandeling instemt</a:t>
            </a:r>
          </a:p>
          <a:p>
            <a:r>
              <a:rPr lang="nl-NL" dirty="0"/>
              <a:t>Informatie moet ook te begrijpen zijn voor de patiënt</a:t>
            </a:r>
          </a:p>
          <a:p>
            <a:r>
              <a:rPr lang="nl-NL" dirty="0"/>
              <a:t>(zie lessen voorlichting)</a:t>
            </a:r>
          </a:p>
          <a:p>
            <a:r>
              <a:rPr lang="nl-NL" dirty="0"/>
              <a:t>Regels aangepast voor minderjarigen of wilsonbekwamen (psych. stoornis, dementie)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1092-32A1-4C39-A8F3-32D17FE72E38}" type="datetime1">
              <a:rPr lang="nl-NL" smtClean="0"/>
              <a:t>3-10-2016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Gezondheidszorg TA NH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FBA4-C42F-4850-A33D-6A5CCB71185E}" type="slidenum">
              <a:rPr lang="nl-NL" smtClean="0"/>
              <a:t>7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Recht op informatie/ </a:t>
            </a:r>
            <a:r>
              <a:rPr lang="nl-NL" dirty="0" err="1"/>
              <a:t>Informed</a:t>
            </a:r>
            <a:r>
              <a:rPr lang="nl-NL" dirty="0"/>
              <a:t> consent</a:t>
            </a:r>
          </a:p>
        </p:txBody>
      </p:sp>
    </p:spTree>
    <p:extLst>
      <p:ext uri="{BB962C8B-B14F-4D97-AF65-F5344CB8AC3E}">
        <p14:creationId xmlns:p14="http://schemas.microsoft.com/office/powerpoint/2010/main" val="4209787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Persoonsgegevens, </a:t>
            </a:r>
          </a:p>
          <a:p>
            <a:r>
              <a:rPr lang="nl-NL" dirty="0"/>
              <a:t>Gegevens over onderzoeken, diagnose behandeling, medicatie</a:t>
            </a:r>
          </a:p>
          <a:p>
            <a:r>
              <a:rPr lang="nl-NL" dirty="0"/>
              <a:t>Wet op de bescherming persoonsgegevens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EECE-6A72-4702-96E2-A69FF718CDD6}" type="datetime1">
              <a:rPr lang="nl-NL" smtClean="0"/>
              <a:t>3-10-2016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Gezondheidszorg TA NH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FBA4-C42F-4850-A33D-6A5CCB71185E}" type="slidenum">
              <a:rPr lang="nl-NL" smtClean="0"/>
              <a:t>8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Patientendossier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380845"/>
            <a:ext cx="1629375" cy="2352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2703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Informatie over gezondheidstoestand, klachten, medicijngebruik</a:t>
            </a:r>
          </a:p>
          <a:p>
            <a:endParaRPr lang="nl-NL" dirty="0"/>
          </a:p>
          <a:p>
            <a:r>
              <a:rPr lang="nl-NL" dirty="0"/>
              <a:t>Patiënt moet meewerken, tenzij hij/zij toch van behandeling afziet</a:t>
            </a:r>
          </a:p>
          <a:p>
            <a:endParaRPr lang="nl-NL" dirty="0"/>
          </a:p>
          <a:p>
            <a:r>
              <a:rPr lang="nl-NL" dirty="0"/>
              <a:t>Afspraak bezoeken, rekening betalen 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F971-005B-4096-A62D-0F2E46301651}" type="datetime1">
              <a:rPr lang="nl-NL" smtClean="0"/>
              <a:t>3-10-2016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Alg VL Gezondheidszorg TA NH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9FBA4-C42F-4850-A33D-6A5CCB71185E}" type="slidenum">
              <a:rPr lang="nl-NL" smtClean="0"/>
              <a:t>9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Plichten van de patiënt</a:t>
            </a:r>
          </a:p>
        </p:txBody>
      </p:sp>
    </p:spTree>
    <p:extLst>
      <p:ext uri="{BB962C8B-B14F-4D97-AF65-F5344CB8AC3E}">
        <p14:creationId xmlns:p14="http://schemas.microsoft.com/office/powerpoint/2010/main" val="152711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339</Words>
  <Application>Microsoft Office PowerPoint</Application>
  <PresentationFormat>Diavoorstelling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Calibri</vt:lpstr>
      <vt:lpstr>Lucida Sans Unicode</vt:lpstr>
      <vt:lpstr>Verdana</vt:lpstr>
      <vt:lpstr>Wingdings 2</vt:lpstr>
      <vt:lpstr>Wingdings 3</vt:lpstr>
      <vt:lpstr>Concours</vt:lpstr>
      <vt:lpstr>WET BIG/WgbO</vt:lpstr>
      <vt:lpstr>Wet BIG</vt:lpstr>
      <vt:lpstr>Wat/wie staan in de wet BIG</vt:lpstr>
      <vt:lpstr>Regels risicovolle handelingen</vt:lpstr>
      <vt:lpstr>Bekwaam/bevoegd</vt:lpstr>
      <vt:lpstr>Wet op de geneeskundige behandelovereenkomst</vt:lpstr>
      <vt:lpstr>Recht op informatie/ Informed consent</vt:lpstr>
      <vt:lpstr>Patientendossier</vt:lpstr>
      <vt:lpstr>Plichten van de patiënt</vt:lpstr>
      <vt:lpstr>Tot slot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 BIG/WgbO</dc:title>
  <dc:creator>Hoogeveen,K.A.G.</dc:creator>
  <cp:lastModifiedBy>Nienke Hoogeveen</cp:lastModifiedBy>
  <cp:revision>9</cp:revision>
  <dcterms:created xsi:type="dcterms:W3CDTF">2015-09-13T15:12:38Z</dcterms:created>
  <dcterms:modified xsi:type="dcterms:W3CDTF">2016-10-03T09:27:44Z</dcterms:modified>
</cp:coreProperties>
</file>